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9F0337-CA06-4C86-A3A5-4EBD8BEC42B9}" type="datetimeFigureOut">
              <a:rPr lang="th-TH" smtClean="0"/>
              <a:pPr/>
              <a:t>05/09/59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E10D2F-A09E-44EA-B27D-CD10F6D415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2008"/>
            <a:ext cx="7128792" cy="126876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MICExCMU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b="0" dirty="0" smtClean="0">
                <a:effectLst/>
              </a:rPr>
              <a:t>MICE Excellence Centre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smtClean="0">
                <a:effectLst/>
              </a:rPr>
              <a:t>Faculty of Economics, Chiang Mai University</a:t>
            </a:r>
            <a:endParaRPr lang="th-TH" sz="2800" b="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73216"/>
            <a:ext cx="9144000" cy="149271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b="1" dirty="0" smtClean="0"/>
              <a:t>Contact Detail :  </a:t>
            </a:r>
          </a:p>
          <a:p>
            <a:r>
              <a:rPr lang="en-US" sz="1300" b="1" dirty="0" err="1" smtClean="0"/>
              <a:t>Pairach</a:t>
            </a:r>
            <a:r>
              <a:rPr lang="th-TH" sz="1300" b="1" dirty="0" smtClean="0"/>
              <a:t> </a:t>
            </a:r>
            <a:r>
              <a:rPr lang="en-US" sz="1300" b="1" dirty="0" err="1" smtClean="0"/>
              <a:t>Piboonrungroj</a:t>
            </a:r>
            <a:r>
              <a:rPr lang="en-US" sz="1300" b="1" dirty="0" smtClean="0"/>
              <a:t>, </a:t>
            </a:r>
            <a:r>
              <a:rPr lang="en-US" sz="1300" b="1" dirty="0" err="1" smtClean="0"/>
              <a:t>Ph.D</a:t>
            </a:r>
            <a:r>
              <a:rPr lang="en-US" sz="1300" b="1" dirty="0" smtClean="0"/>
              <a:t>			</a:t>
            </a:r>
            <a:r>
              <a:rPr lang="en-US" sz="1300" b="1" dirty="0" err="1" smtClean="0"/>
              <a:t>Miss.Thanyagot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Sengyong</a:t>
            </a:r>
            <a:endParaRPr lang="en-US" sz="1300" dirty="0" smtClean="0"/>
          </a:p>
          <a:p>
            <a:r>
              <a:rPr lang="en-US" sz="1300" dirty="0" smtClean="0"/>
              <a:t>Director of MICE Excellence Centre, 		General Manager of MICE </a:t>
            </a:r>
            <a:r>
              <a:rPr lang="en-US" sz="1300" dirty="0" err="1" smtClean="0"/>
              <a:t>ExcellenceCentre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Faculty of Economics, 				Faculty of Economics, Chiang Mai University</a:t>
            </a:r>
            <a:br>
              <a:rPr lang="en-US" sz="1300" dirty="0" smtClean="0"/>
            </a:br>
            <a:r>
              <a:rPr lang="en-US" sz="1300" dirty="0" smtClean="0"/>
              <a:t>Chiang Mai University				Email: info@chiangmice.com</a:t>
            </a:r>
          </a:p>
          <a:p>
            <a:r>
              <a:rPr lang="en-US" sz="1300" dirty="0" smtClean="0"/>
              <a:t>Email: me@pairach.com 			Tel. +66 96 470 4955</a:t>
            </a:r>
            <a:r>
              <a:rPr lang="en-US" sz="1300" dirty="0">
                <a:solidFill>
                  <a:schemeClr val="bg1"/>
                </a:solidFill>
              </a:rPr>
              <a:t/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www.chiangMICE.com                                                      </a:t>
            </a:r>
            <a:r>
              <a:rPr lang="en-US" sz="1300" dirty="0" err="1" smtClean="0">
                <a:solidFill>
                  <a:schemeClr val="bg1"/>
                </a:solidFill>
              </a:rPr>
              <a:t>Facebook</a:t>
            </a:r>
            <a:r>
              <a:rPr lang="en-US" sz="1300" dirty="0" smtClean="0">
                <a:solidFill>
                  <a:schemeClr val="bg1"/>
                </a:solidFill>
              </a:rPr>
              <a:t>: Chiang MICE</a:t>
            </a:r>
            <a:endParaRPr lang="en-US" sz="13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08" y="1556792"/>
            <a:ext cx="3774604" cy="3816424"/>
            <a:chOff x="5308" y="1196752"/>
            <a:chExt cx="4062636" cy="3888432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789040"/>
              <a:ext cx="1584176" cy="129614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8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815492"/>
              <a:ext cx="2595459" cy="126969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0" name="Pictur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1196752"/>
              <a:ext cx="2166944" cy="2698096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1" name="Picture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200" y="2545800"/>
              <a:ext cx="1971744" cy="1349048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2" name="Pictur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200" y="1196752"/>
              <a:ext cx="1961684" cy="125963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4716016" y="2204863"/>
            <a:ext cx="3312368" cy="2448273"/>
            <a:chOff x="4572000" y="2132856"/>
            <a:chExt cx="3312368" cy="2592289"/>
          </a:xfrm>
        </p:grpSpPr>
        <p:sp>
          <p:nvSpPr>
            <p:cNvPr id="19" name="Oval 18"/>
            <p:cNvSpPr/>
            <p:nvPr/>
          </p:nvSpPr>
          <p:spPr>
            <a:xfrm>
              <a:off x="5508104" y="2132856"/>
              <a:ext cx="1368152" cy="1284376"/>
            </a:xfrm>
            <a:prstGeom prst="ellipse">
              <a:avLst/>
            </a:prstGeom>
          </p:spPr>
          <p:style>
            <a:lnRef idx="2">
              <a:schemeClr val="accent5">
                <a:hueOff val="3359277"/>
                <a:satOff val="4740"/>
                <a:lumOff val="-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580112" y="249289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MICE </a:t>
              </a:r>
            </a:p>
            <a:p>
              <a:pPr algn="ctr"/>
              <a:r>
                <a:rPr lang="en-US" sz="1400" dirty="0" smtClean="0"/>
                <a:t>Information</a:t>
              </a:r>
              <a:endParaRPr lang="en-US" sz="1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572000" y="3429001"/>
              <a:ext cx="1296144" cy="1224136"/>
            </a:xfrm>
            <a:prstGeom prst="ellipse">
              <a:avLst/>
            </a:prstGeom>
          </p:spPr>
          <p:style>
            <a:lnRef idx="2">
              <a:schemeClr val="accent5">
                <a:hueOff val="3359277"/>
                <a:satOff val="4740"/>
                <a:lumOff val="-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4716016" y="3861048"/>
              <a:ext cx="1058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Services</a:t>
              </a:r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16216" y="3429000"/>
              <a:ext cx="1296144" cy="1296145"/>
            </a:xfrm>
            <a:prstGeom prst="ellipse">
              <a:avLst/>
            </a:prstGeom>
          </p:spPr>
          <p:style>
            <a:lnRef idx="2">
              <a:schemeClr val="accent5">
                <a:hueOff val="3359277"/>
                <a:satOff val="4740"/>
                <a:lumOff val="-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6516216" y="393305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Collaboration</a:t>
              </a:r>
            </a:p>
            <a:p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68581" y="4869161"/>
            <a:ext cx="533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C000"/>
                </a:solidFill>
              </a:rPr>
              <a:t>“MICE Excellence Centre” is a hub of MICE research and data </a:t>
            </a:r>
          </a:p>
          <a:p>
            <a:pPr algn="ctr"/>
            <a:r>
              <a:rPr lang="en-US" sz="1200" b="1" i="1" dirty="0" smtClean="0">
                <a:solidFill>
                  <a:srgbClr val="FFC000"/>
                </a:solidFill>
              </a:rPr>
              <a:t>in Chiang Mai and the </a:t>
            </a:r>
            <a:r>
              <a:rPr lang="en-US" sz="1200" b="1" i="1" dirty="0" err="1" smtClean="0">
                <a:solidFill>
                  <a:srgbClr val="FFC000"/>
                </a:solidFill>
              </a:rPr>
              <a:t>Lanna</a:t>
            </a:r>
            <a:r>
              <a:rPr lang="en-US" sz="1200" b="1" i="1" dirty="0" smtClean="0">
                <a:solidFill>
                  <a:srgbClr val="FFC000"/>
                </a:solidFill>
              </a:rPr>
              <a:t> Region (The northern part of Thailand). </a:t>
            </a:r>
            <a:endParaRPr lang="en-US" sz="1200" b="1" i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148478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B0F0"/>
                </a:solidFill>
              </a:rPr>
              <a:t>“To create knowledge and analytics supporting</a:t>
            </a:r>
            <a:endParaRPr lang="en-US" sz="16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B0F0"/>
                </a:solidFill>
              </a:rPr>
              <a:t>the MICE industry efficiently and effectively”</a:t>
            </a:r>
            <a:endParaRPr lang="en-US" sz="1600" b="1" dirty="0" smtClean="0">
              <a:solidFill>
                <a:srgbClr val="00B0F0"/>
              </a:solidFill>
            </a:endParaRPr>
          </a:p>
          <a:p>
            <a:pPr algn="ctr"/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27" name="Picture 26" descr="COE M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4080" y="0"/>
            <a:ext cx="1299920" cy="1196752"/>
          </a:xfrm>
          <a:prstGeom prst="rect">
            <a:avLst/>
          </a:prstGeom>
        </p:spPr>
      </p:pic>
      <p:pic>
        <p:nvPicPr>
          <p:cNvPr id="28" name="Picture 27" descr="CMU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6865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128792" cy="126876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MICExCMU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b="0" dirty="0" smtClean="0">
                <a:effectLst/>
              </a:rPr>
              <a:t>MICE Excellence Centre</a:t>
            </a:r>
            <a:r>
              <a:rPr lang="en-US" sz="1600" b="0" dirty="0" smtClean="0">
                <a:effectLst/>
              </a:rPr>
              <a:t/>
            </a:r>
            <a:br>
              <a:rPr lang="en-US" sz="1600" b="0" dirty="0" smtClean="0">
                <a:effectLst/>
              </a:rPr>
            </a:br>
            <a:r>
              <a:rPr lang="en-US" sz="1600" b="0" dirty="0" smtClean="0">
                <a:effectLst/>
              </a:rPr>
              <a:t>Faculty of Economics, Chiang Mai University</a:t>
            </a:r>
            <a:endParaRPr lang="th-TH" sz="2800" b="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72397"/>
            <a:ext cx="9144000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Contact Detail :  </a:t>
            </a:r>
          </a:p>
          <a:p>
            <a:r>
              <a:rPr lang="en-US" sz="1200" b="1" dirty="0" smtClean="0"/>
              <a:t>	</a:t>
            </a:r>
            <a:r>
              <a:rPr lang="en-US" sz="1200" b="1" dirty="0" err="1" smtClean="0"/>
              <a:t>Pairach</a:t>
            </a:r>
            <a:r>
              <a:rPr lang="th-TH" sz="1200" b="1" dirty="0" smtClean="0"/>
              <a:t> </a:t>
            </a:r>
            <a:r>
              <a:rPr lang="en-US" sz="1200" b="1" dirty="0" err="1" smtClean="0"/>
              <a:t>Piboonrungroj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Ph.D</a:t>
            </a:r>
            <a:r>
              <a:rPr lang="en-US" sz="1200" b="1" dirty="0" smtClean="0"/>
              <a:t>			</a:t>
            </a:r>
            <a:r>
              <a:rPr lang="en-US" sz="1200" b="1" dirty="0" err="1" smtClean="0"/>
              <a:t>Miss.Thanyagot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Sengyong</a:t>
            </a:r>
            <a:endParaRPr lang="en-US" sz="1200" dirty="0" smtClean="0"/>
          </a:p>
          <a:p>
            <a:r>
              <a:rPr lang="en-US" sz="1200" dirty="0" smtClean="0"/>
              <a:t>	Director of MICE Excellence Centre, 			General Manager of MICE </a:t>
            </a:r>
            <a:r>
              <a:rPr lang="en-US" sz="1200" dirty="0" err="1" smtClean="0"/>
              <a:t>ExcellenceCentre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	Faculty of Economics, 				Faculty of Economics, Chiang Mai University</a:t>
            </a:r>
            <a:br>
              <a:rPr lang="en-US" sz="1200" dirty="0" smtClean="0"/>
            </a:br>
            <a:r>
              <a:rPr lang="en-US" sz="1200" dirty="0" smtClean="0"/>
              <a:t>	Chiang Mai University				Email: info@chiangmice.com</a:t>
            </a:r>
          </a:p>
          <a:p>
            <a:r>
              <a:rPr lang="en-US" sz="1200" dirty="0" smtClean="0"/>
              <a:t>	Email: me@pairach.com 				Tel. +66 96 470 4955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	www.chiangMICE.com                                           	</a:t>
            </a:r>
            <a:r>
              <a:rPr lang="en-US" sz="1200" dirty="0" err="1" smtClean="0">
                <a:solidFill>
                  <a:schemeClr val="bg1"/>
                </a:solidFill>
              </a:rPr>
              <a:t>Facebook</a:t>
            </a:r>
            <a:r>
              <a:rPr lang="en-US" sz="1200" dirty="0" smtClean="0">
                <a:solidFill>
                  <a:schemeClr val="bg1"/>
                </a:solidFill>
              </a:rPr>
              <a:t>: Chiang MICE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5308" y="1556792"/>
            <a:ext cx="3774604" cy="4032448"/>
            <a:chOff x="5308" y="1196752"/>
            <a:chExt cx="4062636" cy="3888432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789040"/>
              <a:ext cx="1584176" cy="129614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8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815492"/>
              <a:ext cx="2595459" cy="126969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0" name="Pictur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1196752"/>
              <a:ext cx="2166944" cy="2698096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1" name="Picture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200" y="2545800"/>
              <a:ext cx="1971744" cy="1349048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pic>
          <p:nvPicPr>
            <p:cNvPr id="12" name="Pictur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200" y="1196752"/>
              <a:ext cx="1961684" cy="125963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3840589" y="5127575"/>
            <a:ext cx="533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9900"/>
                </a:solidFill>
              </a:rPr>
              <a:t>“MICE Excellence Centre” is a hub of MICE research and data </a:t>
            </a:r>
          </a:p>
          <a:p>
            <a:pPr algn="ctr"/>
            <a:r>
              <a:rPr lang="en-US" sz="1200" b="1" i="1" dirty="0" smtClean="0">
                <a:solidFill>
                  <a:srgbClr val="FF9900"/>
                </a:solidFill>
              </a:rPr>
              <a:t>in Chiang Mai and the </a:t>
            </a:r>
            <a:r>
              <a:rPr lang="en-US" sz="1200" b="1" i="1" dirty="0" err="1" smtClean="0">
                <a:solidFill>
                  <a:srgbClr val="FF9900"/>
                </a:solidFill>
              </a:rPr>
              <a:t>Lanna</a:t>
            </a:r>
            <a:r>
              <a:rPr lang="en-US" sz="1200" b="1" i="1" dirty="0" smtClean="0">
                <a:solidFill>
                  <a:srgbClr val="FF9900"/>
                </a:solidFill>
              </a:rPr>
              <a:t> Region (The northern part of Thailand). </a:t>
            </a:r>
            <a:endParaRPr lang="en-US" sz="1200" b="1" i="1" dirty="0">
              <a:solidFill>
                <a:srgbClr val="FF99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16024" y="1188041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“To create knowledge and analytics supporting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the MICE industry efficiently and effectively”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Picture 26" descr="COE M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4080" y="0"/>
            <a:ext cx="1299920" cy="1196752"/>
          </a:xfrm>
          <a:prstGeom prst="rect">
            <a:avLst/>
          </a:prstGeom>
        </p:spPr>
      </p:pic>
      <p:pic>
        <p:nvPicPr>
          <p:cNvPr id="28" name="Picture 27" descr="CMU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6865" cy="11967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23928" y="1556792"/>
            <a:ext cx="5184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1100" dirty="0" smtClean="0">
                <a:cs typeface="TH Baijam" pitchFamily="2" charset="-34"/>
              </a:rPr>
              <a:t>        The MICE industry is currently a key driving engine of the Thai economy. Chiang Mai province is one of the MICE cities, which have been promoted to support MICE activities in the major MICE </a:t>
            </a:r>
            <a:r>
              <a:rPr lang="en-US" sz="1100" dirty="0" err="1" smtClean="0">
                <a:cs typeface="TH Baijam" pitchFamily="2" charset="-34"/>
              </a:rPr>
              <a:t>desintation</a:t>
            </a:r>
            <a:r>
              <a:rPr lang="en-US" sz="1100" dirty="0" smtClean="0">
                <a:cs typeface="TH Baijam" pitchFamily="2" charset="-34"/>
              </a:rPr>
              <a:t>. To achieve such </a:t>
            </a:r>
            <a:r>
              <a:rPr lang="en-US" sz="1100" dirty="0" err="1" smtClean="0">
                <a:cs typeface="TH Baijam" pitchFamily="2" charset="-34"/>
              </a:rPr>
              <a:t>goal,information</a:t>
            </a:r>
            <a:r>
              <a:rPr lang="en-US" sz="1100" dirty="0" smtClean="0">
                <a:cs typeface="TH Baijam" pitchFamily="2" charset="-34"/>
              </a:rPr>
              <a:t> and </a:t>
            </a:r>
            <a:r>
              <a:rPr lang="en-US" sz="1100" dirty="0" err="1" smtClean="0">
                <a:cs typeface="TH Baijam" pitchFamily="2" charset="-34"/>
              </a:rPr>
              <a:t>analysitics</a:t>
            </a:r>
            <a:r>
              <a:rPr lang="en-US" sz="1100" dirty="0" smtClean="0">
                <a:cs typeface="TH Baijam" pitchFamily="2" charset="-34"/>
              </a:rPr>
              <a:t> are the critical factor. Such </a:t>
            </a:r>
            <a:r>
              <a:rPr lang="en-US" sz="1100" dirty="0" err="1" smtClean="0">
                <a:cs typeface="TH Baijam" pitchFamily="2" charset="-34"/>
              </a:rPr>
              <a:t>infomation</a:t>
            </a:r>
            <a:r>
              <a:rPr lang="en-US" sz="1100" dirty="0" smtClean="0">
                <a:cs typeface="TH Baijam" pitchFamily="2" charset="-34"/>
              </a:rPr>
              <a:t> include business information regarding meeting, conference or exhibition, academic knowledge including research and academic services. </a:t>
            </a:r>
            <a:r>
              <a:rPr lang="en-US" sz="1100" dirty="0" err="1" smtClean="0">
                <a:cs typeface="TH Baijam" pitchFamily="2" charset="-34"/>
              </a:rPr>
              <a:t>MICExCMU</a:t>
            </a:r>
            <a:r>
              <a:rPr lang="en-US" sz="1100" dirty="0" smtClean="0">
                <a:cs typeface="TH Baijam" pitchFamily="2" charset="-34"/>
              </a:rPr>
              <a:t> was initiated by the Faculty of </a:t>
            </a:r>
            <a:r>
              <a:rPr lang="en-US" sz="1100" dirty="0" err="1" smtClean="0">
                <a:cs typeface="TH Baijam" pitchFamily="2" charset="-34"/>
              </a:rPr>
              <a:t>Economics,Chiang</a:t>
            </a:r>
            <a:r>
              <a:rPr lang="en-US" sz="1100" dirty="0" smtClean="0">
                <a:cs typeface="TH Baijam" pitchFamily="2" charset="-34"/>
              </a:rPr>
              <a:t> Mai University with collaborations with stakeholders in the city including, tourism council of Thailand, Chiang Mai Province Office of Tourism and Sports and TCEB.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3356992"/>
            <a:ext cx="5220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lvl="0" indent="-120650"/>
            <a:r>
              <a:rPr lang="en-US" sz="1100" b="1" dirty="0" err="1" smtClean="0">
                <a:solidFill>
                  <a:srgbClr val="00B0F0"/>
                </a:solidFill>
              </a:rPr>
              <a:t>MICExCMU</a:t>
            </a:r>
            <a:r>
              <a:rPr lang="en-US" sz="1100" b="1" dirty="0" smtClean="0">
                <a:solidFill>
                  <a:srgbClr val="00B0F0"/>
                </a:solidFill>
              </a:rPr>
              <a:t> Services:</a:t>
            </a:r>
          </a:p>
          <a:p>
            <a:pPr marL="120650" lvl="0" indent="-120650"/>
            <a:r>
              <a:rPr lang="en-US" sz="1100" dirty="0" smtClean="0"/>
              <a:t>- To provide MICE information service in Chiang Mai city and    Northern Thailand.</a:t>
            </a:r>
          </a:p>
          <a:p>
            <a:pPr lvl="0"/>
            <a:r>
              <a:rPr lang="en-US" sz="1100" dirty="0" smtClean="0"/>
              <a:t>- To create a MICE training program .</a:t>
            </a:r>
          </a:p>
          <a:p>
            <a:pPr marL="120650" lvl="0" indent="-120650"/>
            <a:r>
              <a:rPr lang="en-US" sz="1100" dirty="0" smtClean="0"/>
              <a:t>- To coordinate with government and private sectors to enhance MICE industry and support MICE activities e.g. IT &amp; CMA.</a:t>
            </a:r>
          </a:p>
          <a:p>
            <a:pPr marL="120650" lvl="0" indent="-120650"/>
            <a:r>
              <a:rPr lang="en-US" sz="1100" dirty="0" smtClean="0"/>
              <a:t>- To support </a:t>
            </a:r>
            <a:r>
              <a:rPr lang="en-US" sz="1000" dirty="0" smtClean="0"/>
              <a:t>expert</a:t>
            </a:r>
            <a:r>
              <a:rPr lang="en-US" sz="1100" dirty="0" smtClean="0"/>
              <a:t> and experienced MICE staff to collaboratively develop MICE to global industry.</a:t>
            </a:r>
          </a:p>
          <a:p>
            <a:pPr marL="120650" lvl="0" indent="-120650"/>
            <a:r>
              <a:rPr lang="en-US" sz="1100" dirty="0" smtClean="0"/>
              <a:t>- To hold meetings or seminars in order to brainstorm and plan together among MICE agencies.   </a:t>
            </a:r>
            <a:endParaRPr lang="th-T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cs typeface="TH Baijam" pitchFamily="2" charset="-34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283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Concourse</vt:lpstr>
      <vt:lpstr>MICExCMU MICE Excellence Centre Faculty of Economics, Chiang Mai University</vt:lpstr>
      <vt:lpstr>MICExCMU MICE Excellence Centre Faculty of Economics, Chiang Mai University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Seller Directory</dc:title>
  <dc:creator>eam</dc:creator>
  <cp:lastModifiedBy>Kate</cp:lastModifiedBy>
  <cp:revision>12</cp:revision>
  <dcterms:created xsi:type="dcterms:W3CDTF">2014-04-19T05:05:31Z</dcterms:created>
  <dcterms:modified xsi:type="dcterms:W3CDTF">2016-09-05T02:23:44Z</dcterms:modified>
</cp:coreProperties>
</file>